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7545"/>
    <a:srgbClr val="48C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43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149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69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2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96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92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37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050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77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60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60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69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EDC31-E9ED-45F6-9923-3DCF5D2F1523}" type="datetimeFigureOut">
              <a:rPr lang="ru-RU" smtClean="0"/>
              <a:t>16.01.2024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AD781-596A-4E3F-9B82-20827CBB01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32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61208" y="99452"/>
            <a:ext cx="3028985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Егер</a:t>
            </a:r>
            <a:r>
              <a:rPr lang="ru-RU" sz="1700" b="1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сіз</a:t>
            </a:r>
            <a:r>
              <a:rPr lang="ru-RU" sz="1700" b="1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сәттілікке</a:t>
            </a:r>
            <a:r>
              <a:rPr lang="ru-RU" sz="1700" b="1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жетуді</a:t>
            </a:r>
            <a:r>
              <a:rPr lang="ru-RU" sz="1700" b="1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қаласаңыз</a:t>
            </a:r>
            <a:r>
              <a:rPr lang="ru-RU" sz="1700" b="1" i="1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sz="1700" b="1" i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қазірден</a:t>
            </a:r>
            <a:r>
              <a:rPr lang="ru-RU" sz="17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бастаңыз</a:t>
            </a:r>
            <a:r>
              <a:rPr lang="ru-RU" sz="1700" b="1" i="1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693"/>
          <a:stretch/>
        </p:blipFill>
        <p:spPr bwMode="auto">
          <a:xfrm>
            <a:off x="-43819" y="-5747"/>
            <a:ext cx="3007430" cy="6863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194" y="-5747"/>
            <a:ext cx="3153806" cy="6863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3062877" y="3169407"/>
            <a:ext cx="2834009" cy="1365483"/>
          </a:xfrm>
          <a:prstGeom prst="roundRect">
            <a:avLst/>
          </a:prstGeom>
          <a:solidFill>
            <a:srgbClr val="48CC84"/>
          </a:solidFill>
          <a:ln>
            <a:solidFill>
              <a:srgbClr val="1D7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647057" y="2274995"/>
            <a:ext cx="1177213" cy="1117439"/>
          </a:xfrm>
          <a:prstGeom prst="ellipse">
            <a:avLst/>
          </a:prstGeom>
          <a:solidFill>
            <a:srgbClr val="48CC84"/>
          </a:solidFill>
          <a:ln>
            <a:solidFill>
              <a:srgbClr val="48C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062877" y="5105155"/>
            <a:ext cx="2834009" cy="1584176"/>
          </a:xfrm>
          <a:prstGeom prst="roundRect">
            <a:avLst/>
          </a:prstGeom>
          <a:solidFill>
            <a:srgbClr val="48CC84"/>
          </a:solidFill>
          <a:ln>
            <a:solidFill>
              <a:srgbClr val="1D7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3909183" y="4604050"/>
            <a:ext cx="1177213" cy="1117439"/>
          </a:xfrm>
          <a:prstGeom prst="ellipse">
            <a:avLst/>
          </a:prstGeom>
          <a:solidFill>
            <a:srgbClr val="48CC84"/>
          </a:solidFill>
          <a:ln>
            <a:solidFill>
              <a:srgbClr val="48C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876" y="4604050"/>
            <a:ext cx="1157179" cy="115717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003" y="2333114"/>
            <a:ext cx="1059320" cy="1059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 descr="https://vsuwt.ru/kultura-i-sport/molodezhnye-initsiativy-i-vneuchebnaya-deyatelnost/maincontent/%D0%A1%D0%A2%D0%A3%D0%94%D0%9E%D0%A0%D0%93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5213">
            <a:off x="305004" y="4960606"/>
            <a:ext cx="2810133" cy="180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Кольцо 11"/>
          <p:cNvSpPr/>
          <p:nvPr/>
        </p:nvSpPr>
        <p:spPr>
          <a:xfrm rot="1676972">
            <a:off x="8563973" y="5798879"/>
            <a:ext cx="1368152" cy="1812149"/>
          </a:xfrm>
          <a:prstGeom prst="donut">
            <a:avLst/>
          </a:prstGeom>
          <a:solidFill>
            <a:srgbClr val="48C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057216" y="1575100"/>
            <a:ext cx="320082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1.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Сабырлы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,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сенімді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және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мейірімді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болыңыз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;</a:t>
            </a:r>
          </a:p>
          <a:p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2.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Сұрақтар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қойыңыз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,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өзара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әрекеттесіңіз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,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жаңа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мүмкіндіктерді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зерттеңіз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және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өзін-өзі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жетілдіруге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ұмтылыңыз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3.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Ашық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болыңыз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, </a:t>
            </a:r>
          </a:p>
          <a:p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қарым-қатынастан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қорықпаңыз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,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студенттермен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жалпы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тақырыптар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бойынша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сөйлесуге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тырысыңыз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: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оқу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, хобби,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ауа-райы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және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т. б.</a:t>
            </a:r>
          </a:p>
          <a:p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4. Тепе-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теңдікті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іздеңіз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: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оқу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ғана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емес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,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сонымен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 smtClean="0">
                <a:solidFill>
                  <a:schemeClr val="bg1"/>
                </a:solidFill>
                <a:latin typeface="Times New Roman"/>
                <a:ea typeface="Times New Roman"/>
              </a:rPr>
              <a:t>вмен</a:t>
            </a:r>
            <a:r>
              <a:rPr lang="ru-RU" sz="1600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 smtClean="0">
                <a:solidFill>
                  <a:schemeClr val="bg1"/>
                </a:solidFill>
                <a:latin typeface="Times New Roman"/>
                <a:ea typeface="Times New Roman"/>
              </a:rPr>
              <a:t>қатар</a:t>
            </a:r>
            <a:r>
              <a:rPr lang="ru-RU" sz="1600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әлеуметтік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өмірге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,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хоббиге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және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өзін-өзі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дамытуға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уақыт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табу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маңызды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5.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Өзіңізге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зиян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келтірмеңіз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.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Ешкімге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Сіздің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құқықтарыңыз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бен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жеке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шекараларыңызды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бұзуға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жол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1600" i="1" dirty="0" err="1">
                <a:solidFill>
                  <a:schemeClr val="bg1"/>
                </a:solidFill>
                <a:latin typeface="Times New Roman"/>
                <a:ea typeface="Times New Roman"/>
              </a:rPr>
              <a:t>бермеңіз</a:t>
            </a:r>
            <a:r>
              <a:rPr lang="ru-RU" sz="1600" i="1" dirty="0">
                <a:solidFill>
                  <a:schemeClr val="bg1"/>
                </a:solidFill>
                <a:latin typeface="Times New Roman"/>
                <a:ea typeface="Times New Roman"/>
              </a:rPr>
              <a:t>.</a:t>
            </a:r>
            <a:endParaRPr lang="ru-RU" sz="1600" i="1" dirty="0">
              <a:solidFill>
                <a:schemeClr val="bg1"/>
              </a:solidFill>
              <a:latin typeface="Times New Roman"/>
            </a:endParaRPr>
          </a:p>
          <a:p>
            <a:endParaRPr lang="ru-RU" sz="1600" i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8032" y="5489759"/>
            <a:ext cx="278352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i="1" dirty="0" err="1">
                <a:latin typeface="Times New Roman"/>
              </a:rPr>
              <a:t>Уақытты</a:t>
            </a:r>
            <a:r>
              <a:rPr lang="ru-RU" sz="1400" b="1" i="1" dirty="0">
                <a:latin typeface="Times New Roman"/>
              </a:rPr>
              <a:t> </a:t>
            </a:r>
            <a:r>
              <a:rPr lang="ru-RU" sz="1400" b="1" i="1" dirty="0" err="1">
                <a:latin typeface="Times New Roman"/>
              </a:rPr>
              <a:t>басқарыңыз</a:t>
            </a:r>
            <a:r>
              <a:rPr lang="ru-RU" sz="1400" b="1" i="1" dirty="0">
                <a:latin typeface="Times New Roman"/>
              </a:rPr>
              <a:t>. </a:t>
            </a:r>
            <a:r>
              <a:rPr lang="ru-RU" sz="1400" i="1" dirty="0" err="1">
                <a:latin typeface="Times New Roman"/>
              </a:rPr>
              <a:t>Оқу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жүктемесін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ескере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отырып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жоспарлауға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дайын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болыңыз</a:t>
            </a:r>
            <a:r>
              <a:rPr lang="ru-RU" sz="1400" i="1" dirty="0">
                <a:latin typeface="Times New Roman"/>
              </a:rPr>
              <a:t>. </a:t>
            </a:r>
            <a:r>
              <a:rPr lang="ru-RU" sz="1400" i="1" dirty="0" err="1">
                <a:latin typeface="Times New Roman"/>
              </a:rPr>
              <a:t>Істер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жоспарын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жасаңыз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және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уақытты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басқаруды</a:t>
            </a:r>
            <a:r>
              <a:rPr lang="ru-RU" sz="1400" i="1" dirty="0">
                <a:latin typeface="Times New Roman"/>
              </a:rPr>
              <a:t> </a:t>
            </a:r>
            <a:r>
              <a:rPr lang="ru-RU" sz="1400" i="1" dirty="0" err="1">
                <a:latin typeface="Times New Roman"/>
              </a:rPr>
              <a:t>зерттеңіз</a:t>
            </a:r>
            <a:r>
              <a:rPr lang="ru-RU" sz="1400" i="1" dirty="0">
                <a:latin typeface="Times New Roman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95075" y="3219055"/>
            <a:ext cx="2786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сұраңыз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қиындықтар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туындаса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ата-ананың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куратордың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психологтың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әкімшіліктің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көмегіне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жүгінуден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тартынбаңыз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837" y="815137"/>
            <a:ext cx="29376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700" b="1" i="1" dirty="0" err="1" smtClean="0">
                <a:solidFill>
                  <a:prstClr val="white"/>
                </a:solidFill>
                <a:latin typeface="Times New Roman"/>
              </a:rPr>
              <a:t>Барлы</a:t>
            </a:r>
            <a:r>
              <a:rPr lang="kk-KZ" sz="1700" b="1" i="1" dirty="0" smtClean="0">
                <a:solidFill>
                  <a:prstClr val="white"/>
                </a:solidFill>
                <a:latin typeface="Times New Roman"/>
              </a:rPr>
              <a:t>қтарыңызға сәлем</a:t>
            </a:r>
            <a:r>
              <a:rPr lang="ru-RU" sz="1700" b="1" i="1" dirty="0" smtClean="0">
                <a:solidFill>
                  <a:prstClr val="white"/>
                </a:solidFill>
                <a:latin typeface="Times New Roman"/>
              </a:rPr>
              <a:t>!</a:t>
            </a:r>
            <a:endParaRPr lang="ru-RU" sz="1700" b="1" i="1" dirty="0">
              <a:solidFill>
                <a:prstClr val="white"/>
              </a:solidFill>
              <a:latin typeface="Times New Roman"/>
            </a:endParaRPr>
          </a:p>
          <a:p>
            <a:pPr lvl="0"/>
            <a:r>
              <a:rPr lang="ru-RU" sz="1700" b="1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Сіздерді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кәсіби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қалыптасудағы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өмірлеріңіздің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жаңа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кезеңдерімен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құттықтаймын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.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Жаңа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ортаға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келгенде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әрқашан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аздап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қорқыныш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пен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толқу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болады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.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Өзідеріңізге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ортаңа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сәіуде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уақыт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беріңіз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.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Сіз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бәрін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жаңа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парақтан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бастай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аласыз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.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ф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изикалық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және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психологиялық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әл-ауқатыңыз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туралы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да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ұмытпаңыз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.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Күн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тәртібін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қадағалаңыз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: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ұйқы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тамақтану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және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>
                <a:solidFill>
                  <a:prstClr val="white"/>
                </a:solidFill>
                <a:latin typeface="Times New Roman"/>
              </a:rPr>
              <a:t>физикалық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белсенділік</a:t>
            </a:r>
            <a:r>
              <a:rPr lang="ru-RU" sz="1700" i="1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міндетті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түрде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 болу     </a:t>
            </a:r>
            <a:r>
              <a:rPr lang="ru-RU" sz="1700" i="1" dirty="0" err="1" smtClean="0">
                <a:solidFill>
                  <a:prstClr val="white"/>
                </a:solidFill>
                <a:latin typeface="Times New Roman"/>
              </a:rPr>
              <a:t>керек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.</a:t>
            </a:r>
            <a:endParaRPr lang="ru-RU" sz="1700" i="1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57216" y="106876"/>
            <a:ext cx="2966130" cy="1416522"/>
          </a:xfrm>
          <a:prstGeom prst="roundRect">
            <a:avLst/>
          </a:prstGeom>
          <a:solidFill>
            <a:srgbClr val="48CC84"/>
          </a:solidFill>
          <a:ln w="28575">
            <a:solidFill>
              <a:srgbClr val="1D7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057216" y="99452"/>
            <a:ext cx="29661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қиындықтар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Колледж </a:t>
            </a:r>
            <a:r>
              <a:rPr lang="ru-RU" sz="1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психологына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хабарласыңыз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-Волочаева </a:t>
            </a:r>
          </a:p>
          <a:p>
            <a:pPr lvl="0" algn="ctr"/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Алина Александровна, </a:t>
            </a:r>
            <a:r>
              <a:rPr lang="ru-RU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26 А. 8-705-609-67-17 </a:t>
            </a:r>
            <a:r>
              <a:rPr lang="en-US" sz="1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endParaRPr lang="ru-RU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Кольцо 28"/>
          <p:cNvSpPr/>
          <p:nvPr/>
        </p:nvSpPr>
        <p:spPr>
          <a:xfrm rot="4415280">
            <a:off x="-958042" y="5934166"/>
            <a:ext cx="1062704" cy="1812149"/>
          </a:xfrm>
          <a:prstGeom prst="donut">
            <a:avLst/>
          </a:prstGeom>
          <a:solidFill>
            <a:srgbClr val="48C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61209" y="894818"/>
            <a:ext cx="3258221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"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Білім-өмірдегі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ең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күшті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нәрселердің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бірі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Бұл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бізге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бәрінің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мағынасын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табуға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мүмкіндік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береді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және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өмірді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жаппай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err="1">
                <a:solidFill>
                  <a:srgbClr val="000000"/>
                </a:solidFill>
                <a:latin typeface="Times New Roman"/>
                <a:ea typeface="Times New Roman"/>
              </a:rPr>
              <a:t>жақсартуға</a:t>
            </a:r>
            <a:r>
              <a:rPr lang="ru-RU" sz="1700" i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7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ru-RU" sz="1700" i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көмектеседі</a:t>
            </a:r>
            <a:r>
              <a:rPr lang="ru-RU" sz="17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».</a:t>
            </a:r>
            <a:endParaRPr lang="ru-RU" sz="1700" i="1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63939" y="130128"/>
            <a:ext cx="32590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СТУДЕНТТЕРГЕ АРНАЛҒАН ЖАДЫНАМА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38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97589" y="99452"/>
            <a:ext cx="314623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Если вы хотите добиться успеха, начинайте с места где вы сейчас находитесь. </a:t>
            </a:r>
            <a:endParaRPr lang="en-US" sz="1700" b="1" i="1" dirty="0" smtClean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algn="ctr"/>
            <a:r>
              <a:rPr lang="ru-RU" sz="17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«</a:t>
            </a:r>
            <a:r>
              <a:rPr lang="ru-RU" sz="1700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Образование - одна из самых сильных вещей в жизни. Это позволяет нам найти смысл всего и помогает массово улучшить жизнь»</a:t>
            </a:r>
            <a:endParaRPr lang="ru-RU" sz="1700" i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693"/>
          <a:stretch/>
        </p:blipFill>
        <p:spPr bwMode="auto">
          <a:xfrm>
            <a:off x="-43819" y="-5747"/>
            <a:ext cx="3007430" cy="6863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194" y="-5747"/>
            <a:ext cx="3153806" cy="6863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3062877" y="3169407"/>
            <a:ext cx="2834009" cy="1365483"/>
          </a:xfrm>
          <a:prstGeom prst="roundRect">
            <a:avLst/>
          </a:prstGeom>
          <a:solidFill>
            <a:srgbClr val="48CC84"/>
          </a:solidFill>
          <a:ln>
            <a:solidFill>
              <a:srgbClr val="1D7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785778" y="2303062"/>
            <a:ext cx="1177213" cy="1117439"/>
          </a:xfrm>
          <a:prstGeom prst="ellipse">
            <a:avLst/>
          </a:prstGeom>
          <a:solidFill>
            <a:srgbClr val="48CC84"/>
          </a:solidFill>
          <a:ln>
            <a:solidFill>
              <a:srgbClr val="48C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062877" y="5105155"/>
            <a:ext cx="2834009" cy="1584176"/>
          </a:xfrm>
          <a:prstGeom prst="roundRect">
            <a:avLst/>
          </a:prstGeom>
          <a:solidFill>
            <a:srgbClr val="48CC84"/>
          </a:solidFill>
          <a:ln>
            <a:solidFill>
              <a:srgbClr val="1D7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3891276" y="4643790"/>
            <a:ext cx="1177213" cy="1117439"/>
          </a:xfrm>
          <a:prstGeom prst="ellipse">
            <a:avLst/>
          </a:prstGeom>
          <a:solidFill>
            <a:srgbClr val="48CC84"/>
          </a:solidFill>
          <a:ln>
            <a:solidFill>
              <a:srgbClr val="48CC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310" y="4604050"/>
            <a:ext cx="1157179" cy="115717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24" y="2361181"/>
            <a:ext cx="1059320" cy="1059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 descr="https://vsuwt.ru/kultura-i-sport/molodezhnye-initsiativy-i-vneuchebnaya-deyatelnost/maincontent/%D0%A1%D0%A2%D0%A3%D0%94%D0%9E%D0%A0%D0%93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5213">
            <a:off x="305004" y="4960606"/>
            <a:ext cx="2810133" cy="180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x-lines.ru/letters/i/cyrillicscript/0586/ffffff/20/0/4nx7brgouuek9wfn4nppbrby4no7besowxejjwri4nq7beso1deja.png"/>
          <p:cNvPicPr>
            <a:picLocks noChangeAspect="1" noChangeArrowheads="1"/>
          </p:cNvPicPr>
          <p:nvPr/>
        </p:nvPicPr>
        <p:blipFill>
          <a:blip r:embed="rId8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4" y="217146"/>
            <a:ext cx="2849803" cy="45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Кольцо 11"/>
          <p:cNvSpPr/>
          <p:nvPr/>
        </p:nvSpPr>
        <p:spPr>
          <a:xfrm rot="1676972">
            <a:off x="8563973" y="5798879"/>
            <a:ext cx="1368152" cy="1812149"/>
          </a:xfrm>
          <a:prstGeom prst="donut">
            <a:avLst/>
          </a:prstGeom>
          <a:solidFill>
            <a:srgbClr val="48C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043825" y="1534068"/>
            <a:ext cx="289756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1. </a:t>
            </a:r>
            <a:r>
              <a:rPr lang="ru-RU" sz="1600" i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Ведите себя  спокойно, уверенно и доброжелательно;</a:t>
            </a:r>
          </a:p>
          <a:p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2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. </a:t>
            </a:r>
            <a:r>
              <a:rPr lang="ru-RU" sz="1600" i="1" dirty="0" smtClean="0">
                <a:solidFill>
                  <a:schemeClr val="bg1"/>
                </a:solidFill>
                <a:latin typeface="Times New Roman"/>
              </a:rPr>
              <a:t>Задавайте </a:t>
            </a:r>
            <a:r>
              <a:rPr lang="ru-RU" sz="1600" i="1" dirty="0">
                <a:solidFill>
                  <a:schemeClr val="bg1"/>
                </a:solidFill>
                <a:latin typeface="Times New Roman"/>
              </a:rPr>
              <a:t>вопросы, взаимодействуйте </a:t>
            </a:r>
            <a:r>
              <a:rPr lang="ru-RU" sz="1600" i="1" dirty="0" smtClean="0">
                <a:solidFill>
                  <a:schemeClr val="bg1"/>
                </a:solidFill>
                <a:latin typeface="Times New Roman"/>
              </a:rPr>
              <a:t>, исследуйте </a:t>
            </a:r>
            <a:r>
              <a:rPr lang="ru-RU" sz="1600" i="1" dirty="0">
                <a:solidFill>
                  <a:schemeClr val="bg1"/>
                </a:solidFill>
                <a:latin typeface="Times New Roman"/>
              </a:rPr>
              <a:t>новые возможности и стремитесь к самосовершенствованию</a:t>
            </a:r>
            <a:r>
              <a:rPr lang="ru-RU" sz="1600" i="1" dirty="0" smtClean="0">
                <a:solidFill>
                  <a:schemeClr val="bg1"/>
                </a:solidFill>
                <a:latin typeface="Times New Roman"/>
              </a:rPr>
              <a:t>.</a:t>
            </a:r>
          </a:p>
          <a:p>
            <a:r>
              <a:rPr lang="ru-RU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3. </a:t>
            </a:r>
            <a:r>
              <a:rPr lang="ru-RU" sz="1600" i="1" dirty="0" smtClean="0">
                <a:solidFill>
                  <a:schemeClr val="bg1"/>
                </a:solidFill>
                <a:latin typeface="Times New Roman"/>
              </a:rPr>
              <a:t>Будьте открытыми , </a:t>
            </a:r>
          </a:p>
          <a:p>
            <a:r>
              <a:rPr lang="ru-RU" sz="1600" i="1" dirty="0" smtClean="0">
                <a:solidFill>
                  <a:schemeClr val="bg1"/>
                </a:solidFill>
                <a:latin typeface="Times New Roman"/>
              </a:rPr>
              <a:t>не бойтесь общения, попытайтесь завести разговор со студентами , на общие  темы: учеба, увлечения, погода и т.д.</a:t>
            </a:r>
          </a:p>
          <a:p>
            <a:pPr lvl="0"/>
            <a:r>
              <a:rPr lang="ru-RU" sz="16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4. </a:t>
            </a:r>
            <a:r>
              <a:rPr lang="ru-RU" sz="1600" i="1" dirty="0">
                <a:solidFill>
                  <a:prstClr val="white"/>
                </a:solidFill>
                <a:latin typeface="Times New Roman"/>
              </a:rPr>
              <a:t>Ищите баланс: Важно  </a:t>
            </a:r>
            <a:r>
              <a:rPr lang="ru-RU" sz="1600" i="1" dirty="0" smtClean="0">
                <a:solidFill>
                  <a:prstClr val="white"/>
                </a:solidFill>
                <a:latin typeface="Times New Roman"/>
              </a:rPr>
              <a:t>не только учиться , но и находить </a:t>
            </a:r>
            <a:r>
              <a:rPr lang="ru-RU" sz="1600" i="1" dirty="0">
                <a:solidFill>
                  <a:prstClr val="white"/>
                </a:solidFill>
                <a:latin typeface="Times New Roman"/>
              </a:rPr>
              <a:t>время для занятий, социальной жизнью, увлечениями и саморазвитием.</a:t>
            </a:r>
          </a:p>
          <a:p>
            <a:pPr lvl="0"/>
            <a:r>
              <a:rPr lang="ru-RU" sz="16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5. </a:t>
            </a:r>
            <a:r>
              <a:rPr lang="ru-RU" sz="1600" i="1" dirty="0">
                <a:solidFill>
                  <a:prstClr val="white"/>
                </a:solidFill>
                <a:latin typeface="Times New Roman"/>
              </a:rPr>
              <a:t>Не действуй себе в ущерб. Никому не позволяй </a:t>
            </a:r>
            <a:r>
              <a:rPr lang="ru-RU" sz="1600" i="1" dirty="0" smtClean="0">
                <a:solidFill>
                  <a:prstClr val="white"/>
                </a:solidFill>
                <a:latin typeface="Times New Roman"/>
              </a:rPr>
              <a:t>нарушать </a:t>
            </a:r>
            <a:r>
              <a:rPr lang="ru-RU" sz="1600" i="1" dirty="0">
                <a:solidFill>
                  <a:prstClr val="white"/>
                </a:solidFill>
                <a:latin typeface="Times New Roman"/>
              </a:rPr>
              <a:t>свои </a:t>
            </a:r>
            <a:r>
              <a:rPr lang="ru-RU" sz="1600" i="1" dirty="0" smtClean="0">
                <a:solidFill>
                  <a:prstClr val="white"/>
                </a:solidFill>
                <a:latin typeface="Times New Roman"/>
              </a:rPr>
              <a:t>права и личные границы.</a:t>
            </a:r>
            <a:r>
              <a:rPr lang="ru-RU" sz="1600" i="1" dirty="0">
                <a:solidFill>
                  <a:prstClr val="white"/>
                </a:solidFill>
                <a:latin typeface="Times New Roman"/>
              </a:rPr>
              <a:t> </a:t>
            </a:r>
          </a:p>
          <a:p>
            <a:endParaRPr lang="ru-RU" sz="1600" i="1" dirty="0" smtClean="0">
              <a:solidFill>
                <a:schemeClr val="bg1"/>
              </a:solidFill>
              <a:latin typeface="Times New Roman"/>
            </a:endParaRPr>
          </a:p>
          <a:p>
            <a:endParaRPr lang="ru-RU" sz="1600" dirty="0">
              <a:solidFill>
                <a:schemeClr val="bg1"/>
              </a:solidFill>
              <a:latin typeface="Times New Roman"/>
            </a:endParaRP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80455" y="5650307"/>
            <a:ext cx="27988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i="1" dirty="0">
                <a:latin typeface="Times New Roman"/>
              </a:rPr>
              <a:t>Управляй временем. </a:t>
            </a:r>
            <a:r>
              <a:rPr lang="ru-RU" sz="1400" i="1" dirty="0">
                <a:latin typeface="Times New Roman"/>
              </a:rPr>
              <a:t>Будь готов к планированию </a:t>
            </a:r>
            <a:r>
              <a:rPr lang="ru-RU" sz="1400" i="1" dirty="0" smtClean="0">
                <a:latin typeface="Times New Roman"/>
              </a:rPr>
              <a:t>с </a:t>
            </a:r>
            <a:r>
              <a:rPr lang="ru-RU" sz="1400" i="1" dirty="0">
                <a:latin typeface="Times New Roman"/>
              </a:rPr>
              <a:t>учетом учебной </a:t>
            </a:r>
            <a:r>
              <a:rPr lang="ru-RU" sz="1400" i="1" dirty="0" smtClean="0">
                <a:latin typeface="Times New Roman"/>
              </a:rPr>
              <a:t>нагрузки. Составляй план </a:t>
            </a:r>
            <a:r>
              <a:rPr lang="ru-RU" sz="1400" i="1" dirty="0">
                <a:latin typeface="Times New Roman"/>
              </a:rPr>
              <a:t>дел и </a:t>
            </a:r>
            <a:r>
              <a:rPr lang="ru-RU" sz="1400" i="1" dirty="0" smtClean="0">
                <a:latin typeface="Times New Roman"/>
              </a:rPr>
              <a:t>изучи </a:t>
            </a:r>
            <a:r>
              <a:rPr lang="ru-RU" sz="1400" i="1" dirty="0">
                <a:latin typeface="Times New Roman"/>
              </a:rPr>
              <a:t>тайм-менеджмент.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37790" y="3392435"/>
            <a:ext cx="27864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Обращайтесь за помощью.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возникают трудности, не стесняйтесь обращаться за помощью к родителям, куратору, психологу и администрации.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0110" y="587383"/>
            <a:ext cx="293768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700" b="1" i="1" dirty="0" smtClean="0">
                <a:solidFill>
                  <a:prstClr val="white"/>
                </a:solidFill>
                <a:latin typeface="Times New Roman"/>
              </a:rPr>
              <a:t>Приветствую Вас!</a:t>
            </a:r>
          </a:p>
          <a:p>
            <a:pPr lvl="0"/>
            <a:r>
              <a:rPr lang="ru-RU" sz="1700" b="1" i="1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1700" i="1" dirty="0" smtClean="0">
                <a:solidFill>
                  <a:prstClr val="white"/>
                </a:solidFill>
                <a:latin typeface="Times New Roman"/>
              </a:rPr>
              <a:t>Поздравляю Вас с новым этапом в вашей жизни профессионального становления. Всегда есть небольшой страх и волнение из-за нового места. Дайте себе время освоиться, отбросьте старые ярлыки и шаблоны. Вы можете начать все с нового листа. Не забывайте о своем физическом и психологическом благополучии. Следите за своим режимом дня: сном, питанием и физической активностью.</a:t>
            </a:r>
          </a:p>
          <a:p>
            <a:pPr lvl="0"/>
            <a:endParaRPr lang="ru-RU" sz="1700" i="1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07746" y="106876"/>
            <a:ext cx="2748578" cy="1416522"/>
          </a:xfrm>
          <a:prstGeom prst="roundRect">
            <a:avLst/>
          </a:prstGeom>
          <a:solidFill>
            <a:srgbClr val="48CC84"/>
          </a:solidFill>
          <a:ln w="28575">
            <a:solidFill>
              <a:srgbClr val="1D7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201514" y="122639"/>
            <a:ext cx="27548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у Вас есть какие-то трудности или вопросы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Обращайтесь </a:t>
            </a:r>
            <a:r>
              <a:rPr lang="ru-RU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психологу </a:t>
            </a:r>
            <a:r>
              <a:rPr lang="ru-RU" sz="1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колледжа - </a:t>
            </a:r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Волочаева </a:t>
            </a:r>
          </a:p>
          <a:p>
            <a:pPr lvl="0" algn="ctr"/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Алина Александровна, кабинет 26 А. </a:t>
            </a:r>
            <a:r>
              <a:rPr lang="ru-RU" sz="14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8-705-609-67-17 </a:t>
            </a:r>
            <a:r>
              <a:rPr lang="en-US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endParaRPr lang="ru-RU" sz="14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Кольцо 28"/>
          <p:cNvSpPr/>
          <p:nvPr/>
        </p:nvSpPr>
        <p:spPr>
          <a:xfrm rot="4415280">
            <a:off x="-947376" y="5863930"/>
            <a:ext cx="1062704" cy="1812149"/>
          </a:xfrm>
          <a:prstGeom prst="donut">
            <a:avLst/>
          </a:prstGeom>
          <a:solidFill>
            <a:srgbClr val="48CC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4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501</Words>
  <Application>Microsoft Office PowerPoint</Application>
  <PresentationFormat>Экран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36</cp:revision>
  <dcterms:created xsi:type="dcterms:W3CDTF">2023-09-04T03:30:08Z</dcterms:created>
  <dcterms:modified xsi:type="dcterms:W3CDTF">2024-01-16T12:24:55Z</dcterms:modified>
</cp:coreProperties>
</file>